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2" r:id="rId2"/>
  </p:sldMasterIdLst>
  <p:notesMasterIdLst>
    <p:notesMasterId r:id="rId17"/>
  </p:notesMasterIdLst>
  <p:sldIdLst>
    <p:sldId id="267" r:id="rId3"/>
    <p:sldId id="294" r:id="rId4"/>
    <p:sldId id="295" r:id="rId5"/>
    <p:sldId id="296" r:id="rId6"/>
    <p:sldId id="297" r:id="rId7"/>
    <p:sldId id="318" r:id="rId8"/>
    <p:sldId id="299" r:id="rId9"/>
    <p:sldId id="300" r:id="rId10"/>
    <p:sldId id="305" r:id="rId11"/>
    <p:sldId id="306" r:id="rId12"/>
    <p:sldId id="307" r:id="rId13"/>
    <p:sldId id="319" r:id="rId14"/>
    <p:sldId id="325" r:id="rId15"/>
    <p:sldId id="317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155" d="100"/>
          <a:sy n="155" d="100"/>
        </p:scale>
        <p:origin x="944" y="-1120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E9916-6482-AA44-BB33-A3A5633CC7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D0858-234F-D146-87EB-144F56856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2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9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5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5603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3EEF839-D2BE-E54F-A7DB-BED16FF29C2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73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7651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8E9E826-4EFD-374C-B840-0007EB87B19D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8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Will talk about each project individually </a:t>
            </a:r>
          </a:p>
          <a:p>
            <a:r>
              <a:rPr lang="en-US" altLang="en-US">
                <a:ea typeface="ＭＳ Ｐゴシック" charset="-128"/>
              </a:rPr>
              <a:t>Dissemination:	   Drew’s poster is on risk simulation in colon/rectal cancer, which we will be investigating at the zip code level instead of county level</a:t>
            </a:r>
          </a:p>
          <a:p>
            <a:r>
              <a:rPr lang="en-US" altLang="en-US">
                <a:ea typeface="ＭＳ Ｐゴシック" charset="-128"/>
              </a:rPr>
              <a:t>	   Aakriti’s paper on transdisciplinary teams, which has been presented at previous CAC meetings</a:t>
            </a: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0723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4767772-F6F7-5F4C-9AA6-CC2DF67EAEA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4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24BF025-B1E4-9843-88AE-387C0D8374FA}" type="datetime1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72F8F6B-AD89-A84A-A4B6-77E5AA9B159C}" type="datetime1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7B56F6F-FE8C-C646-83B5-7A4D576AFD1E}" type="datetime1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B39258D-34E1-114C-858A-314D67F93282}" type="datetime1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07C4B0-250A-8440-A5C3-239D95A2AC39}" type="datetime1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60501C6-3213-EB47-B432-D7C61B22369B}" type="datetime1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C9A5CD8-EBCD-A54A-9C67-27C42A0AA980}" type="datetime1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E410086-2883-2F4F-A1C4-43DFB0D7B980}" type="datetime1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76F5C9F-EAE7-DF40-99D1-B4C995765767}" type="datetime1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9F2C07-F65F-E84A-B0EA-C03338642108}" type="datetime1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B4F3C98-9B6B-2F4B-A698-5E8947C88DFB}" type="datetime1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4E946A9-9A71-F146-A2C4-04F6A340B3FF}" type="datetime1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HiperView/demo.html" TargetMode="External"/><Relationship Id="rId4" Type="http://schemas.openxmlformats.org/officeDocument/2006/relationships/hyperlink" Target="https://idatavisualizationlab.github.io/HPCC/HiperOverheatSep26/demo.html" TargetMode="External"/><Relationship Id="rId5" Type="http://schemas.openxmlformats.org/officeDocument/2006/relationships/hyperlink" Target="https://github.com/iDataVisualizationLab/HPCC" TargetMode="External"/><Relationship Id="rId6" Type="http://schemas.openxmlformats.org/officeDocument/2006/relationships/hyperlink" Target="https://outliagnostics.github.io/demo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idatavisualizationlab.github.io/HPCC/schedul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bell-tower"/>
          <p:cNvPicPr>
            <a:picLocks noChangeAspect="1" noChangeArrowheads="1"/>
          </p:cNvPicPr>
          <p:nvPr/>
        </p:nvPicPr>
        <p:blipFill>
          <a:blip r:embed="rId3"/>
          <a:srcRect r="172" b="9528"/>
          <a:stretch>
            <a:fillRect/>
          </a:stretch>
        </p:blipFill>
        <p:spPr bwMode="auto">
          <a:xfrm>
            <a:off x="10478" y="2274888"/>
            <a:ext cx="2749198" cy="348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>
            <a:extLst>
              <a:ext uri="{FF2B5EF4-FFF2-40B4-BE49-F238E27FC236}"/>
            </a:extLst>
          </p:cNvPr>
          <p:cNvSpPr>
            <a:spLocks/>
          </p:cNvSpPr>
          <p:nvPr/>
        </p:nvSpPr>
        <p:spPr bwMode="auto">
          <a:xfrm>
            <a:off x="2941581" y="1886466"/>
            <a:ext cx="8077200" cy="474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17375E"/>
              </a:buClr>
              <a:buSzPct val="60000"/>
              <a:buFontTx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Presenter</a:t>
            </a:r>
          </a:p>
          <a:p>
            <a:pPr lvl="1" eaLnBrk="1" hangingPunct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smtClean="0">
                <a:solidFill>
                  <a:schemeClr val="bg1"/>
                </a:solidFill>
              </a:rPr>
              <a:t>Dr</a:t>
            </a:r>
            <a:r>
              <a:rPr lang="en-US" altLang="en-US" sz="1600" dirty="0">
                <a:solidFill>
                  <a:schemeClr val="bg1"/>
                </a:solidFill>
              </a:rPr>
              <a:t>. Tommy Dang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Assistant Professor, Texas Tech </a:t>
            </a:r>
            <a:r>
              <a:rPr lang="en-US" altLang="en-US" sz="1600" dirty="0" smtClean="0">
                <a:solidFill>
                  <a:schemeClr val="bg1"/>
                </a:solidFill>
              </a:rPr>
              <a:t>University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lvl="2" eaLnBrk="1" hangingPunct="1">
              <a:lnSpc>
                <a:spcPct val="80000"/>
              </a:lnSpc>
              <a:buClrTx/>
              <a:buSzPct val="45000"/>
              <a:buFontTx/>
              <a:buNone/>
              <a:defRPr/>
            </a:pPr>
            <a:endParaRPr lang="en-US" altLang="en-US" sz="1600" b="1" dirty="0">
              <a:solidFill>
                <a:srgbClr val="262626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>
                <a:solidFill>
                  <a:srgbClr val="003366"/>
                </a:solidFill>
              </a:rPr>
              <a:t>Faculty</a:t>
            </a:r>
            <a:endParaRPr lang="en-US" altLang="en-US" sz="1600" b="1" dirty="0" smtClean="0">
              <a:solidFill>
                <a:srgbClr val="003366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Dr. Yong Chen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Associate Professor, Texas Tech University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Dr. Allen </a:t>
            </a:r>
            <a:r>
              <a:rPr lang="en-US" altLang="en-US" sz="1600" dirty="0">
                <a:solidFill>
                  <a:schemeClr val="bg1"/>
                </a:solidFill>
                <a:latin typeface="Arial" charset="0"/>
                <a:ea typeface="ＭＳ Ｐゴシック" charset="-128"/>
              </a:rPr>
              <a:t>Sill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HPCC Managing Director, Texas Tech </a:t>
            </a:r>
            <a:r>
              <a:rPr lang="en-US" altLang="en-US" sz="1600" dirty="0" smtClean="0">
                <a:solidFill>
                  <a:schemeClr val="bg1"/>
                </a:solidFill>
              </a:rPr>
              <a:t>University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endParaRPr lang="en-US" altLang="en-US" sz="1600" b="1" dirty="0">
              <a:solidFill>
                <a:srgbClr val="262626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Industry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smtClean="0">
                <a:solidFill>
                  <a:schemeClr val="bg1"/>
                </a:solidFill>
              </a:rPr>
              <a:t>Jon Hass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</a:t>
            </a:r>
            <a:r>
              <a:rPr lang="en-US" altLang="en-US" sz="1600" dirty="0" smtClean="0">
                <a:solidFill>
                  <a:schemeClr val="bg1"/>
                </a:solidFill>
              </a:rPr>
              <a:t>Software Architect </a:t>
            </a:r>
            <a:r>
              <a:rPr lang="en-US" altLang="en-US" sz="1600" dirty="0">
                <a:solidFill>
                  <a:schemeClr val="bg1"/>
                </a:solidFill>
              </a:rPr>
              <a:t>at Dell Inc</a:t>
            </a:r>
            <a:r>
              <a:rPr lang="en-US" altLang="en-US" sz="1600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endParaRPr lang="en-US" altLang="en-US" sz="1600" b="1" dirty="0" smtClean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PhD Students</a:t>
            </a:r>
            <a:endParaRPr lang="en-US" altLang="en-US" sz="1600" b="1" dirty="0">
              <a:solidFill>
                <a:srgbClr val="003366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Vinh</a:t>
            </a:r>
            <a:r>
              <a:rPr lang="en-US" altLang="en-US" sz="1600" dirty="0" smtClean="0">
                <a:solidFill>
                  <a:schemeClr val="bg1"/>
                </a:solidFill>
              </a:rPr>
              <a:t> Nguyen</a:t>
            </a:r>
            <a:endParaRPr lang="en-US" sz="1600" dirty="0" smtClean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Ghazanfar</a:t>
            </a:r>
            <a:r>
              <a:rPr lang="en-US" altLang="en-US" sz="1600" dirty="0" smtClean="0">
                <a:solidFill>
                  <a:schemeClr val="bg1"/>
                </a:solidFill>
              </a:rPr>
              <a:t> Ali</a:t>
            </a:r>
            <a:endParaRPr lang="en-US" altLang="en-US" sz="1600" b="1" dirty="0" smtClean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Vung</a:t>
            </a:r>
            <a:r>
              <a:rPr lang="en-US" altLang="en-US" sz="1600" dirty="0" smtClean="0">
                <a:solidFill>
                  <a:schemeClr val="bg1"/>
                </a:solidFill>
              </a:rPr>
              <a:t> Pham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89470" y="1033096"/>
            <a:ext cx="9724292" cy="9100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x-none" sz="22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HPCViz</a:t>
            </a:r>
            <a:r>
              <a:rPr lang="en-US" altLang="x-none" sz="22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: Monitoring Health Status of High Performance Computing Systems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5069"/>
            <a:ext cx="2941581" cy="282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2"/>
          <p:cNvSpPr>
            <a:spLocks noGrp="1"/>
          </p:cNvSpPr>
          <p:nvPr>
            <p:ph type="title"/>
          </p:nvPr>
        </p:nvSpPr>
        <p:spPr>
          <a:xfrm>
            <a:off x="276613" y="379648"/>
            <a:ext cx="6103144" cy="548879"/>
          </a:xfrm>
        </p:spPr>
        <p:txBody>
          <a:bodyPr/>
          <a:lstStyle/>
          <a:p>
            <a:pPr algn="l"/>
            <a:r>
              <a:rPr lang="en-US" altLang="en-US" sz="1800">
                <a:latin typeface="Arial Black" charset="0"/>
                <a:ea typeface="ＭＳ Ｐゴシック" charset="-128"/>
                <a:cs typeface="Arial Black" charset="0"/>
              </a:rPr>
              <a:t>HPCC on Sep, 26 2018: CPU temperature</a:t>
            </a: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926"/>
            <a:ext cx="9145655" cy="49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364457"/>
            <a:ext cx="211455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2"/>
          <p:cNvSpPr>
            <a:spLocks noGrp="1"/>
          </p:cNvSpPr>
          <p:nvPr>
            <p:ph type="title"/>
          </p:nvPr>
        </p:nvSpPr>
        <p:spPr>
          <a:xfrm>
            <a:off x="457845" y="371411"/>
            <a:ext cx="6103144" cy="548879"/>
          </a:xfrm>
        </p:spPr>
        <p:txBody>
          <a:bodyPr/>
          <a:lstStyle/>
          <a:p>
            <a:pPr algn="l"/>
            <a:r>
              <a:rPr lang="en-US" altLang="en-US" sz="1800">
                <a:latin typeface="Arial Black" charset="0"/>
                <a:ea typeface="ＭＳ Ｐゴシック" charset="-128"/>
                <a:cs typeface="Arial Black" charset="0"/>
              </a:rPr>
              <a:t>HPCC on Sep, 26 2018: Fan speed</a:t>
            </a:r>
          </a:p>
        </p:txBody>
      </p:sp>
      <p:pic>
        <p:nvPicPr>
          <p:cNvPr id="327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1350170"/>
            <a:ext cx="21717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6" y="1730977"/>
            <a:ext cx="9137348" cy="497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6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1870" y="291108"/>
            <a:ext cx="6572250" cy="548878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Demos</a:t>
            </a:r>
          </a:p>
        </p:txBody>
      </p:sp>
      <p:sp>
        <p:nvSpPr>
          <p:cNvPr id="23553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497807" y="1543050"/>
            <a:ext cx="6446044" cy="3806429"/>
          </a:xfrm>
        </p:spPr>
        <p:txBody>
          <a:bodyPr/>
          <a:lstStyle/>
          <a:p>
            <a:pPr>
              <a:defRPr/>
            </a:pPr>
            <a:r>
              <a:rPr lang="en-US" sz="1800" dirty="0" err="1"/>
              <a:t>HiperView</a:t>
            </a:r>
            <a:r>
              <a:rPr lang="en-US" sz="1800" dirty="0"/>
              <a:t>: </a:t>
            </a:r>
            <a:endParaRPr lang="en-US" sz="1800" dirty="0">
              <a:hlinkClick r:id="rId3"/>
            </a:endParaRPr>
          </a:p>
          <a:p>
            <a:pPr lvl="1">
              <a:defRPr/>
            </a:pPr>
            <a:r>
              <a:rPr lang="en-US" sz="1275" dirty="0">
                <a:hlinkClick r:id="rId3"/>
              </a:rPr>
              <a:t>https://idatavisualizationlab.github.io/HPCC/HiperView/demo.html</a:t>
            </a:r>
            <a:endParaRPr lang="en-US" sz="1275" dirty="0"/>
          </a:p>
          <a:p>
            <a:pPr lvl="1">
              <a:defRPr/>
            </a:pPr>
            <a:r>
              <a:rPr lang="en-US" sz="1275" dirty="0">
                <a:hlinkClick r:id="rId4"/>
              </a:rPr>
              <a:t>https://idatavisualizationlab.github.io/HPCC/HiperOverheatSep26/demo.html</a:t>
            </a:r>
            <a:endParaRPr lang="en-US" sz="1275" dirty="0"/>
          </a:p>
          <a:p>
            <a:pPr lvl="1">
              <a:defRPr/>
            </a:pPr>
            <a:endParaRPr lang="en-US" sz="1275" dirty="0"/>
          </a:p>
          <a:p>
            <a:pPr lvl="1">
              <a:defRPr/>
            </a:pPr>
            <a:endParaRPr lang="en-US" sz="1275" dirty="0"/>
          </a:p>
          <a:p>
            <a:pPr>
              <a:defRPr/>
            </a:pPr>
            <a:r>
              <a:rPr lang="en-US" sz="1800" dirty="0" err="1"/>
              <a:t>Github</a:t>
            </a:r>
            <a:r>
              <a:rPr lang="en-US" sz="1800" dirty="0"/>
              <a:t> repository: </a:t>
            </a:r>
            <a:endParaRPr lang="en-US" sz="1800" dirty="0">
              <a:hlinkClick r:id="rId3"/>
            </a:endParaRPr>
          </a:p>
          <a:p>
            <a:pPr lvl="1">
              <a:defRPr/>
            </a:pPr>
            <a:r>
              <a:rPr lang="en-US" sz="1200" dirty="0">
                <a:hlinkClick r:id="rId5"/>
              </a:rPr>
              <a:t>https://github.com/iDataVisualizationLab/HPCC</a:t>
            </a:r>
            <a:endParaRPr lang="en-US" sz="12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500" dirty="0"/>
              <a:t>Outlier detection:</a:t>
            </a:r>
          </a:p>
          <a:p>
            <a:pPr lvl="1">
              <a:defRPr/>
            </a:pPr>
            <a:r>
              <a:rPr lang="en-US" sz="1500" dirty="0">
                <a:hlinkClick r:id="rId6"/>
              </a:rPr>
              <a:t>https://outliagnostics.github.io/demos.html</a:t>
            </a:r>
            <a:r>
              <a:rPr lang="en-US" sz="1500" dirty="0"/>
              <a:t> </a:t>
            </a:r>
          </a:p>
        </p:txBody>
      </p:sp>
      <p:sp>
        <p:nvSpPr>
          <p:cNvPr id="29699" name="Content Placeholder 2"/>
          <p:cNvSpPr>
            <a:spLocks/>
          </p:cNvSpPr>
          <p:nvPr/>
        </p:nvSpPr>
        <p:spPr bwMode="auto">
          <a:xfrm>
            <a:off x="1600200" y="1600200"/>
            <a:ext cx="62865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70000"/>
              <a:buFontTx/>
              <a:buNone/>
            </a:pPr>
            <a:endParaRPr lang="en-US" altLang="en-US" sz="15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Work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206590" y="1354438"/>
            <a:ext cx="7515225" cy="45788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The current prototype is very different from what we have in the paper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Questions?</a:t>
            </a:r>
            <a:endParaRPr lang="en-US" dirty="0"/>
          </a:p>
        </p:txBody>
      </p:sp>
      <p:sp>
        <p:nvSpPr>
          <p:cNvPr id="45057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257175" y="1128875"/>
            <a:ext cx="8229600" cy="2823133"/>
          </a:xfrm>
        </p:spPr>
        <p:txBody>
          <a:bodyPr>
            <a:normAutofit/>
          </a:bodyPr>
          <a:lstStyle/>
          <a:p>
            <a:pPr algn="ctr" eaLnBrk="1" hangingPunct="1">
              <a:buFont typeface="Wingdings" charset="2"/>
              <a:buNone/>
            </a:pPr>
            <a:r>
              <a:rPr lang="en-US" altLang="en-US" dirty="0" smtClean="0">
                <a:ea typeface="ＭＳ Ｐゴシック" charset="-128"/>
              </a:rPr>
              <a:t>Email: </a:t>
            </a:r>
            <a:r>
              <a:rPr lang="en-US" altLang="en-US" dirty="0" err="1" smtClean="0">
                <a:ea typeface="ＭＳ Ｐゴシック" charset="-128"/>
              </a:rPr>
              <a:t>Tommy.Dang@ttu.edu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947"/>
            <a:ext cx="5781190" cy="556054"/>
          </a:xfrm>
          <a:prstGeom prst="rect">
            <a:avLst/>
          </a:prstGeom>
        </p:spPr>
      </p:pic>
      <p:pic>
        <p:nvPicPr>
          <p:cNvPr id="8" name="Picture 6" descr="TTUtl_DblT_c2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5161" y="5824151"/>
            <a:ext cx="796444" cy="9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" y="2444211"/>
            <a:ext cx="7066014" cy="384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222423" y="1352511"/>
            <a:ext cx="9407610" cy="25455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85763" indent="-385763">
              <a:buFont typeface="+mj-lt"/>
              <a:buAutoNum type="arabicPeriod"/>
              <a:defRPr/>
            </a:pPr>
            <a:r>
              <a:rPr lang="en-US" dirty="0"/>
              <a:t>Introduction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Background and related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Visualization architecture 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Demo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Future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420" y="957078"/>
            <a:ext cx="6457950" cy="969771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2050" name="Picture 2" descr="Image result for hpc data center">
            <a:extLst>
              <a:ext uri="{FF2B5EF4-FFF2-40B4-BE49-F238E27FC236}">
                <a16:creationId xmlns:a16="http://schemas.microsoft.com/office/drawing/2014/main" xmlns="" id="{1BDFEF44-DF7A-4020-9FB9-90620168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2057398"/>
            <a:ext cx="2857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pc data center">
            <a:extLst>
              <a:ext uri="{FF2B5EF4-FFF2-40B4-BE49-F238E27FC236}">
                <a16:creationId xmlns:a16="http://schemas.microsoft.com/office/drawing/2014/main" xmlns="" id="{98444ED8-283C-4CAE-95A0-EAB9DC82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2057400"/>
            <a:ext cx="2753253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pc data center">
            <a:extLst>
              <a:ext uri="{FF2B5EF4-FFF2-40B4-BE49-F238E27FC236}">
                <a16:creationId xmlns:a16="http://schemas.microsoft.com/office/drawing/2014/main" xmlns="" id="{22C82D01-9009-4174-9847-8F7B9D6A8A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419200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pc data center">
            <a:extLst>
              <a:ext uri="{FF2B5EF4-FFF2-40B4-BE49-F238E27FC236}">
                <a16:creationId xmlns:a16="http://schemas.microsoft.com/office/drawing/2014/main" xmlns="" id="{088B6C9A-BB21-4294-B31A-AA15B9A2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4192009"/>
            <a:ext cx="27532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hpc data center">
            <a:extLst>
              <a:ext uri="{FF2B5EF4-FFF2-40B4-BE49-F238E27FC236}">
                <a16:creationId xmlns:a16="http://schemas.microsoft.com/office/drawing/2014/main" xmlns="" id="{622BFE0E-3F87-4350-8176-AB0BD1B39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80" y="2057400"/>
            <a:ext cx="2619375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hpc data center dell">
            <a:extLst>
              <a:ext uri="{FF2B5EF4-FFF2-40B4-BE49-F238E27FC236}">
                <a16:creationId xmlns:a16="http://schemas.microsoft.com/office/drawing/2014/main" xmlns="" id="{1CAAE3AD-3BDE-4067-86EE-E4442D5A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80" y="4192009"/>
            <a:ext cx="251195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8D991A7-2B24-4AC2-A96D-1178FF5B7385}"/>
              </a:ext>
            </a:extLst>
          </p:cNvPr>
          <p:cNvSpPr txBox="1"/>
          <p:nvPr/>
        </p:nvSpPr>
        <p:spPr>
          <a:xfrm>
            <a:off x="399145" y="5492127"/>
            <a:ext cx="2857499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Intel.com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A962E2A-E9B0-49DC-A2A6-4E5E7D9CE49E}"/>
              </a:ext>
            </a:extLst>
          </p:cNvPr>
          <p:cNvSpPr txBox="1"/>
          <p:nvPr/>
        </p:nvSpPr>
        <p:spPr>
          <a:xfrm>
            <a:off x="3429262" y="3618849"/>
            <a:ext cx="2518638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Hewlett Packard Enterprise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AA379D-F4FA-4147-BF51-7E4D1A7BB6F6}"/>
              </a:ext>
            </a:extLst>
          </p:cNvPr>
          <p:cNvSpPr txBox="1"/>
          <p:nvPr/>
        </p:nvSpPr>
        <p:spPr>
          <a:xfrm>
            <a:off x="399143" y="3616707"/>
            <a:ext cx="2838719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HPCC – Texas Tech University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0732E94-F409-4CE1-A0F0-1EF1BF2B7D45}"/>
              </a:ext>
            </a:extLst>
          </p:cNvPr>
          <p:cNvSpPr txBox="1"/>
          <p:nvPr/>
        </p:nvSpPr>
        <p:spPr>
          <a:xfrm>
            <a:off x="3410480" y="5506464"/>
            <a:ext cx="2753253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HPC - Southern California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F966886-23AE-4200-A5E2-90CFE6D23BE8}"/>
              </a:ext>
            </a:extLst>
          </p:cNvPr>
          <p:cNvSpPr txBox="1"/>
          <p:nvPr/>
        </p:nvSpPr>
        <p:spPr>
          <a:xfrm>
            <a:off x="6445780" y="5506464"/>
            <a:ext cx="2511954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Dell EMC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8FF6188-9DFE-44D5-86FE-70561692980D}"/>
              </a:ext>
            </a:extLst>
          </p:cNvPr>
          <p:cNvSpPr txBox="1"/>
          <p:nvPr/>
        </p:nvSpPr>
        <p:spPr>
          <a:xfrm>
            <a:off x="6445780" y="3605166"/>
            <a:ext cx="2271657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IBM.com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347134" y="-16354"/>
            <a:ext cx="8610600" cy="129302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rgbClr val="FFFFFF"/>
                </a:solidFill>
              </a:rPr>
              <a:t>Introduction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8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7409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396918" y="1331355"/>
            <a:ext cx="8229600" cy="45259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Monitoring data centers is challenging due to their size, complexity, and dynamic nature. </a:t>
            </a:r>
          </a:p>
          <a:p>
            <a:r>
              <a:rPr lang="en-US" altLang="en-US" dirty="0">
                <a:ea typeface="ＭＳ Ｐゴシック" charset="-128"/>
              </a:rPr>
              <a:t>This project proposes visual approaches </a:t>
            </a:r>
            <a:r>
              <a:rPr lang="en-US" altLang="en-US" dirty="0" smtClean="0">
                <a:ea typeface="ＭＳ Ｐゴシック" charset="-128"/>
              </a:rPr>
              <a:t>health service </a:t>
            </a:r>
            <a:r>
              <a:rPr lang="en-US" altLang="en-US" dirty="0">
                <a:ea typeface="ＭＳ Ｐゴシック" charset="-128"/>
              </a:rPr>
              <a:t>monitoring of HPC systems. </a:t>
            </a:r>
          </a:p>
          <a:p>
            <a:r>
              <a:rPr lang="en-US" altLang="en-US" dirty="0">
                <a:ea typeface="ＭＳ Ｐゴシック" charset="-128"/>
              </a:rPr>
              <a:t>The visualization is expanded on the following dimensions: </a:t>
            </a:r>
          </a:p>
          <a:p>
            <a:pPr lvl="1"/>
            <a:r>
              <a:rPr lang="en-US" altLang="en-US" dirty="0"/>
              <a:t>HPC spatial layout</a:t>
            </a:r>
          </a:p>
          <a:p>
            <a:pPr lvl="1"/>
            <a:r>
              <a:rPr lang="en-US" altLang="en-US" dirty="0"/>
              <a:t>Temporal domain (historical vs. real-time tracking)</a:t>
            </a:r>
          </a:p>
          <a:p>
            <a:pPr lvl="1"/>
            <a:r>
              <a:rPr lang="en-US" altLang="en-US" dirty="0"/>
              <a:t>System health services such as temperature, memory usage, fan speed, and power consumption.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8433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406644" y="1391061"/>
            <a:ext cx="8445011" cy="3018094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We therefore focus the following design goals:</a:t>
            </a:r>
          </a:p>
          <a:p>
            <a:pPr lvl="1"/>
            <a:r>
              <a:rPr lang="en-US" altLang="en-US" dirty="0"/>
              <a:t>Provides spatial and temporal overview across hosts and racks, </a:t>
            </a:r>
          </a:p>
          <a:p>
            <a:pPr lvl="1"/>
            <a:r>
              <a:rPr lang="en-US" altLang="en-US" dirty="0" smtClean="0">
                <a:ea typeface="MS Gothic" charset="-128"/>
              </a:rPr>
              <a:t>An interface </a:t>
            </a:r>
            <a:r>
              <a:rPr lang="en-US" altLang="en-US" dirty="0">
                <a:ea typeface="MS Gothic" charset="-128"/>
              </a:rPr>
              <a:t>that allows viewers to quickly narrow down features or event of </a:t>
            </a:r>
            <a:r>
              <a:rPr lang="en-US" altLang="en-US" dirty="0" smtClean="0">
                <a:ea typeface="MS Gothic" charset="-128"/>
              </a:rPr>
              <a:t>interest</a:t>
            </a:r>
          </a:p>
          <a:p>
            <a:pPr lvl="1"/>
            <a:r>
              <a:rPr lang="en-US" altLang="en-US" dirty="0" smtClean="0">
                <a:ea typeface="MS Gothic" charset="-128"/>
              </a:rPr>
              <a:t>Easy to switch and compare between different </a:t>
            </a:r>
            <a:r>
              <a:rPr lang="en-US" altLang="en-US" dirty="0">
                <a:ea typeface="MS Gothic" charset="-128"/>
              </a:rPr>
              <a:t>health status of HPC centers </a:t>
            </a:r>
            <a:endParaRPr lang="en-US" altLang="en-US" dirty="0" smtClean="0">
              <a:ea typeface="MS Gothic" charset="-128"/>
            </a:endParaRPr>
          </a:p>
          <a:p>
            <a:pPr lvl="1"/>
            <a:endParaRPr lang="en-US" altLang="en-US" b="1" dirty="0">
              <a:solidFill>
                <a:srgbClr val="1E3984"/>
              </a:solidFill>
              <a:ea typeface="MS Gothic" charset="-128"/>
            </a:endParaRPr>
          </a:p>
        </p:txBody>
      </p:sp>
      <p:sp>
        <p:nvSpPr>
          <p:cNvPr id="18435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8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1284"/>
            <a:ext cx="9144000" cy="4999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1859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Demo: 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err="1">
                <a:hlinkClick r:id="rId3"/>
              </a:rPr>
              <a:t>idatavisualizationlab.github.io</a:t>
            </a:r>
            <a:r>
              <a:rPr lang="en-US" dirty="0">
                <a:hlinkClick r:id="rId3"/>
              </a:rPr>
              <a:t>/HPCC/scheduling/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HPCC spatial layout and job scheduling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536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6894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 and Related Research</a:t>
            </a:r>
          </a:p>
        </p:txBody>
      </p:sp>
      <p:pic>
        <p:nvPicPr>
          <p:cNvPr id="2457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1186047"/>
            <a:ext cx="5898278" cy="415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878"/>
            <a:ext cx="2706298" cy="171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1811" y="293585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sz="2625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662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227"/>
            <a:ext cx="2742811" cy="187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57" y="1345563"/>
            <a:ext cx="6099443" cy="33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0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700" dirty="0">
                <a:ea typeface="ＭＳ Ｐゴシック" charset="-128"/>
              </a:rPr>
              <a:t>An initial interface has been developed</a:t>
            </a:r>
          </a:p>
        </p:txBody>
      </p:sp>
    </p:spTree>
    <p:extLst>
      <p:ext uri="{BB962C8B-B14F-4D97-AF65-F5344CB8AC3E}">
        <p14:creationId xmlns:p14="http://schemas.microsoft.com/office/powerpoint/2010/main" val="12248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307</Words>
  <Application>Microsoft Macintosh PowerPoint</Application>
  <PresentationFormat>On-screen Show (4:3)</PresentationFormat>
  <Paragraphs>80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 Black</vt:lpstr>
      <vt:lpstr>Calibri</vt:lpstr>
      <vt:lpstr>Lucida Grande</vt:lpstr>
      <vt:lpstr>MS Gothic</vt:lpstr>
      <vt:lpstr>ＭＳ Ｐゴシック</vt:lpstr>
      <vt:lpstr>Times New Roman</vt:lpstr>
      <vt:lpstr>Wingdings</vt:lpstr>
      <vt:lpstr>Arial</vt:lpstr>
      <vt:lpstr>Custom Design</vt:lpstr>
      <vt:lpstr>1_Custom Design</vt:lpstr>
      <vt:lpstr>PowerPoint Presentation</vt:lpstr>
      <vt:lpstr>Outline</vt:lpstr>
      <vt:lpstr>Introduction</vt:lpstr>
      <vt:lpstr>Project Overview</vt:lpstr>
      <vt:lpstr>Project Overview</vt:lpstr>
      <vt:lpstr>HPCC spatial layout and job scheduling</vt:lpstr>
      <vt:lpstr>Background and Related Research</vt:lpstr>
      <vt:lpstr>Background</vt:lpstr>
      <vt:lpstr>PowerPoint Presentation</vt:lpstr>
      <vt:lpstr>HPCC on Sep, 26 2018: CPU temperature</vt:lpstr>
      <vt:lpstr>HPCC on Sep, 26 2018: Fan speed</vt:lpstr>
      <vt:lpstr>Demos</vt:lpstr>
      <vt:lpstr>Ongoing Work</vt:lpstr>
      <vt:lpstr>Questions?</vt:lpstr>
    </vt:vector>
  </TitlesOfParts>
  <Company>Presentation Diva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Microsoft Office User</cp:lastModifiedBy>
  <cp:revision>78</cp:revision>
  <dcterms:created xsi:type="dcterms:W3CDTF">2005-04-19T19:05:52Z</dcterms:created>
  <dcterms:modified xsi:type="dcterms:W3CDTF">2018-11-14T04:21:56Z</dcterms:modified>
</cp:coreProperties>
</file>